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 Harrison, Harry Oestreicher, &amp; Johnny Schiliró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Julia Harrison, Harry Oestreicher, &amp; Johnny Schiliró</a:t>
            </a:r>
          </a:p>
        </p:txBody>
      </p:sp>
      <p:sp>
        <p:nvSpPr>
          <p:cNvPr id="152" name="Cryptocurrency for Energy Conscious Investors"/>
          <p:cNvSpPr txBox="1">
            <a:spLocks noGrp="1"/>
          </p:cNvSpPr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rPr dirty="0"/>
              <a:t>Cryptocurrency for Energy Conscious Investors</a:t>
            </a:r>
          </a:p>
        </p:txBody>
      </p:sp>
      <p:sp>
        <p:nvSpPr>
          <p:cNvPr id="153" name="Analysis &amp; Comparison of Eco-Friendly Crypto Portfolio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&amp; Comparison of </a:t>
            </a:r>
            <a:r>
              <a:rPr lang="en-US" dirty="0"/>
              <a:t>an </a:t>
            </a:r>
            <a:r>
              <a:rPr dirty="0"/>
              <a:t>Eco-Friendly Crypto Portfolio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isk Cont.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Risk Cont.</a:t>
            </a:r>
          </a:p>
        </p:txBody>
      </p:sp>
      <p:sp>
        <p:nvSpPr>
          <p:cNvPr id="196" name="Slide bullet text"/>
          <p:cNvSpPr txBox="1">
            <a:spLocks noGrp="1"/>
          </p:cNvSpPr>
          <p:nvPr>
            <p:ph type="body" idx="1"/>
          </p:nvPr>
        </p:nvSpPr>
        <p:spPr>
          <a:xfrm>
            <a:off x="3694663" y="1571775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7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49" y="4233660"/>
            <a:ext cx="8336514" cy="574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5-23 at 10.55.45 PM.png" descr="Screen Shot 2022-05-23 at 10.55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170016"/>
            <a:ext cx="13874829" cy="11871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erformance &amp; Volatility Comparis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Performance &amp; Volatility Comparison</a:t>
            </a: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xfrm>
            <a:off x="2892921" y="1663402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ily Retur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Daily Returns</a:t>
            </a:r>
          </a:p>
        </p:txBody>
      </p:sp>
      <p:sp>
        <p:nvSpPr>
          <p:cNvPr id="208" name="Slide bullet text"/>
          <p:cNvSpPr txBox="1">
            <a:spLocks noGrp="1"/>
          </p:cNvSpPr>
          <p:nvPr>
            <p:ph type="body" idx="1"/>
          </p:nvPr>
        </p:nvSpPr>
        <p:spPr>
          <a:xfrm>
            <a:off x="3169384" y="1851397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ortfolio Volume Comparis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Portfolio Volume Comparison</a:t>
            </a:r>
          </a:p>
        </p:txBody>
      </p:sp>
      <p:sp>
        <p:nvSpPr>
          <p:cNvPr id="211" name="Slide bullet text"/>
          <p:cNvSpPr txBox="1">
            <a:spLocks noGrp="1"/>
          </p:cNvSpPr>
          <p:nvPr>
            <p:ph type="body" idx="1"/>
          </p:nvPr>
        </p:nvSpPr>
        <p:spPr>
          <a:xfrm>
            <a:off x="2091180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nte Carlo Simulati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Monte Carlo Simulation</a:t>
            </a:r>
          </a:p>
        </p:txBody>
      </p:sp>
      <p:sp>
        <p:nvSpPr>
          <p:cNvPr id="214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499" y="18762789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lusio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Conclusions</a:t>
            </a:r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xfrm>
            <a:off x="2395289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E0A89-2735-5AE8-707C-199890A5F77A}"/>
              </a:ext>
            </a:extLst>
          </p:cNvPr>
          <p:cNvSpPr txBox="1"/>
          <p:nvPr/>
        </p:nvSpPr>
        <p:spPr>
          <a:xfrm>
            <a:off x="1446028" y="2718786"/>
            <a:ext cx="2122258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*The energy mechanism (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PoS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vs.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) is closely related to the total energy consumed of any given crypto currency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071DA-A9C4-9F70-4345-9973C2EFBFA7}"/>
              </a:ext>
            </a:extLst>
          </p:cNvPr>
          <p:cNvSpPr txBox="1"/>
          <p:nvPr/>
        </p:nvSpPr>
        <p:spPr>
          <a:xfrm>
            <a:off x="1463749" y="5278080"/>
            <a:ext cx="2145650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*Proof of Work consensus mechanisms are MUCH less efficient than Proof of Stake consensus mechanisms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8292-5143-FECA-A198-5A644F7DD4AA}"/>
              </a:ext>
            </a:extLst>
          </p:cNvPr>
          <p:cNvSpPr txBox="1"/>
          <p:nvPr/>
        </p:nvSpPr>
        <p:spPr>
          <a:xfrm>
            <a:off x="1463749" y="7839751"/>
            <a:ext cx="210099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*Energy efficiency of the crypto is an important parameter to measure against BTC &amp; ETH who are highly energy inefficient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F47D6-C07A-B947-5D04-483250BEECF2}"/>
              </a:ext>
            </a:extLst>
          </p:cNvPr>
          <p:cNvSpPr txBox="1"/>
          <p:nvPr/>
        </p:nvSpPr>
        <p:spPr>
          <a:xfrm>
            <a:off x="1637414" y="10412742"/>
            <a:ext cx="212828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*Cryptocurrencies are still a fairly volatile commodity regardless of energy consumption, trends in the value of these commodities </a:t>
            </a:r>
            <a:r>
              <a:rPr lang="en-US" sz="4800" dirty="0"/>
              <a:t>remains unpredictable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ommendations &amp; Future Research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Recommendations &amp; Future Research</a:t>
            </a:r>
          </a:p>
        </p:txBody>
      </p:sp>
      <p:sp>
        <p:nvSpPr>
          <p:cNvPr id="22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1873514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4D9E1-77DD-C36F-49CF-02CFA887A2BE}"/>
              </a:ext>
            </a:extLst>
          </p:cNvPr>
          <p:cNvSpPr txBox="1"/>
          <p:nvPr/>
        </p:nvSpPr>
        <p:spPr>
          <a:xfrm>
            <a:off x="1206499" y="2611087"/>
            <a:ext cx="219710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 Businesses, local, state, and national governments should consider the energy consumption &amp; efficiency of blockchain technologies, as well as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longterm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environmental impact. EXAMPLE – Miami local govt use!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CF755-71B3-F0F9-7078-D6782A84801E}"/>
              </a:ext>
            </a:extLst>
          </p:cNvPr>
          <p:cNvSpPr txBox="1"/>
          <p:nvPr/>
        </p:nvSpPr>
        <p:spPr>
          <a:xfrm>
            <a:off x="1206499" y="5763979"/>
            <a:ext cx="2114313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*More focus on renewable energy sources for blockchain solutions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9418C-B38C-B0E6-AF31-F1F145E626D3}"/>
              </a:ext>
            </a:extLst>
          </p:cNvPr>
          <p:cNvSpPr txBox="1"/>
          <p:nvPr/>
        </p:nvSpPr>
        <p:spPr>
          <a:xfrm>
            <a:off x="1206499" y="7559392"/>
            <a:ext cx="2237651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*Software Engineers should develop alternative types of consensus mechanisms &amp; verification protocols to avoid excessive energy consumption as crypto becomes more popular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2670-8C05-3BB7-2773-EE53B89DCE18}"/>
              </a:ext>
            </a:extLst>
          </p:cNvPr>
          <p:cNvSpPr txBox="1"/>
          <p:nvPr/>
        </p:nvSpPr>
        <p:spPr>
          <a:xfrm>
            <a:off x="1206499" y="10832133"/>
            <a:ext cx="219710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*Purchase eco-friendly crypto </a:t>
            </a:r>
            <a:r>
              <a:rPr lang="en-US" sz="4800" dirty="0"/>
              <a:t>to become a part of the solution!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>
            <a:spLocks noGrp="1"/>
          </p:cNvSpPr>
          <p:nvPr>
            <p:ph type="title"/>
          </p:nvPr>
        </p:nvSpPr>
        <p:spPr>
          <a:xfrm>
            <a:off x="967827" y="2137026"/>
            <a:ext cx="21971002" cy="1433165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6500" spc="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Eco-Conscious Crypto? </a:t>
            </a:r>
          </a:p>
        </p:txBody>
      </p:sp>
      <p:sp>
        <p:nvSpPr>
          <p:cNvPr id="156" name="Slide bullet text"/>
          <p:cNvSpPr txBox="1">
            <a:spLocks noGrp="1"/>
          </p:cNvSpPr>
          <p:nvPr>
            <p:ph type="body" idx="1"/>
          </p:nvPr>
        </p:nvSpPr>
        <p:spPr>
          <a:xfrm>
            <a:off x="3599876" y="1559926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57" name="Consensus Mechanism Explained"/>
          <p:cNvSpPr txBox="1"/>
          <p:nvPr/>
        </p:nvSpPr>
        <p:spPr>
          <a:xfrm rot="20905286">
            <a:off x="7477788" y="3426390"/>
            <a:ext cx="10265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58" name="How do we measure Energy Consumption?"/>
          <p:cNvSpPr txBox="1"/>
          <p:nvPr/>
        </p:nvSpPr>
        <p:spPr>
          <a:xfrm>
            <a:off x="967827" y="4808579"/>
            <a:ext cx="117387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How do we measure Energy Consumption?</a:t>
            </a:r>
          </a:p>
        </p:txBody>
      </p:sp>
      <p:sp>
        <p:nvSpPr>
          <p:cNvPr id="159" name="Problem &amp; Background"/>
          <p:cNvSpPr txBox="1"/>
          <p:nvPr/>
        </p:nvSpPr>
        <p:spPr>
          <a:xfrm>
            <a:off x="967828" y="432783"/>
            <a:ext cx="122516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6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Problem &amp;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9DBA0-98FF-8C2D-CE2A-7284B64BD6F0}"/>
              </a:ext>
            </a:extLst>
          </p:cNvPr>
          <p:cNvSpPr txBox="1"/>
          <p:nvPr/>
        </p:nvSpPr>
        <p:spPr>
          <a:xfrm>
            <a:off x="-3268289" y="6163433"/>
            <a:ext cx="128016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Proposal 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85F0-A5AC-2D21-5085-DF809C862741}"/>
              </a:ext>
            </a:extLst>
          </p:cNvPr>
          <p:cNvSpPr txBox="1"/>
          <p:nvPr/>
        </p:nvSpPr>
        <p:spPr>
          <a:xfrm>
            <a:off x="8248696" y="8062025"/>
            <a:ext cx="994165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PoW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Bitcoin (BTC-USD)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PoS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Solana (SOL-BTC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Cardana</a:t>
            </a:r>
            <a:r>
              <a:rPr lang="en-US" sz="3600" dirty="0"/>
              <a:t> (ADA-BTC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Algorand</a:t>
            </a:r>
            <a:r>
              <a:rPr lang="en-US" sz="3600" dirty="0"/>
              <a:t> (ALGO-BTC &amp;ETH)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Tezos</a:t>
            </a:r>
            <a:r>
              <a:rPr lang="en-US" sz="3600" dirty="0"/>
              <a:t> (XTZ-BTC &amp; ETH)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F3BD-FEA8-753F-46D1-5E95C6C825F8}"/>
              </a:ext>
            </a:extLst>
          </p:cNvPr>
          <p:cNvSpPr txBox="1"/>
          <p:nvPr/>
        </p:nvSpPr>
        <p:spPr>
          <a:xfrm>
            <a:off x="967827" y="7414996"/>
            <a:ext cx="23689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Compare POS &amp; POW for energy efficiency and costs associated with energy usage, rank them, offer 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 sample port</a:t>
            </a:r>
            <a:r>
              <a:rPr lang="en-US" sz="4000" dirty="0"/>
              <a:t>folio of “</a:t>
            </a:r>
            <a:r>
              <a:rPr lang="en-US" sz="4000" dirty="0" err="1"/>
              <a:t>EcoCrypto</a:t>
            </a:r>
            <a:r>
              <a:rPr lang="en-US" sz="4000" dirty="0"/>
              <a:t>” picks for investors who value the environment &amp; profit!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9441-93CC-3FD3-C799-E9AAE5582C45}"/>
              </a:ext>
            </a:extLst>
          </p:cNvPr>
          <p:cNvSpPr txBox="1"/>
          <p:nvPr/>
        </p:nvSpPr>
        <p:spPr>
          <a:xfrm>
            <a:off x="967827" y="2716450"/>
            <a:ext cx="2274277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Bitcoin has about 45% of the crypto market or 570.252 billion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Ethereum has about 20% of the crypto market or 243.536 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	Together – Both individually consume as much energy as two medium sized countries!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BC43C-91DE-8A55-30A9-73863CAE9101}"/>
              </a:ext>
            </a:extLst>
          </p:cNvPr>
          <p:cNvSpPr txBox="1"/>
          <p:nvPr/>
        </p:nvSpPr>
        <p:spPr>
          <a:xfrm>
            <a:off x="967827" y="5381440"/>
            <a:ext cx="234161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By Kilowatt/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Terrawatt</a:t>
            </a:r>
            <a:r>
              <a:rPr lang="en-US" sz="4000" dirty="0" err="1"/>
              <a:t>s</a:t>
            </a:r>
            <a:r>
              <a:rPr lang="en-US" sz="4000" dirty="0"/>
              <a:t> per transaction, carbon emissions &amp; renewable resources like wind/solar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posal"/>
          <p:cNvSpPr txBox="1">
            <a:spLocks noGrp="1"/>
          </p:cNvSpPr>
          <p:nvPr>
            <p:ph type="title"/>
          </p:nvPr>
        </p:nvSpPr>
        <p:spPr>
          <a:xfrm>
            <a:off x="893135" y="6716848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Method</a:t>
            </a:r>
            <a:endParaRPr dirty="0"/>
          </a:p>
        </p:txBody>
      </p:sp>
      <p:sp>
        <p:nvSpPr>
          <p:cNvPr id="162" name="Slide bullet text"/>
          <p:cNvSpPr txBox="1">
            <a:spLocks noGrp="1"/>
          </p:cNvSpPr>
          <p:nvPr>
            <p:ph type="body" idx="1"/>
          </p:nvPr>
        </p:nvSpPr>
        <p:spPr>
          <a:xfrm>
            <a:off x="-3651343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63" name="Hypotheses…"/>
          <p:cNvSpPr txBox="1"/>
          <p:nvPr/>
        </p:nvSpPr>
        <p:spPr>
          <a:xfrm>
            <a:off x="893135" y="1082119"/>
            <a:ext cx="21971002" cy="46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8500" b="1">
                <a:solidFill>
                  <a:srgbClr val="000000"/>
                </a:solidFill>
              </a:defRPr>
            </a:pPr>
            <a:r>
              <a:rPr dirty="0"/>
              <a:t>Hypotheses</a:t>
            </a:r>
          </a:p>
          <a:p>
            <a:pPr algn="l" defTabSz="457200">
              <a:defRPr sz="3100" b="1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endParaRPr sz="3600"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however Proof of Stake cryptocurrencies are less volatile and less risky. </a:t>
            </a:r>
          </a:p>
        </p:txBody>
      </p:sp>
      <p:sp>
        <p:nvSpPr>
          <p:cNvPr id="164" name="Define and distinguish eco-friendly and non eco-friendly blockchain technologies…"/>
          <p:cNvSpPr txBox="1"/>
          <p:nvPr/>
        </p:nvSpPr>
        <p:spPr>
          <a:xfrm>
            <a:off x="7634332" y="5175547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DC192-36DE-618F-B6C7-A0E67E807AF1}"/>
              </a:ext>
            </a:extLst>
          </p:cNvPr>
          <p:cNvSpPr txBox="1"/>
          <p:nvPr/>
        </p:nvSpPr>
        <p:spPr>
          <a:xfrm>
            <a:off x="893135" y="7029738"/>
            <a:ext cx="22838735" cy="5509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</a:t>
            </a:r>
            <a:r>
              <a:rPr lang="en-US" sz="3200" dirty="0" err="1"/>
              <a:t>PoW</a:t>
            </a:r>
            <a:r>
              <a:rPr lang="en-US" sz="3200" dirty="0"/>
              <a:t>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Monte-Carlo Simulation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ergy &amp; Efficiency Data Compiled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Energy &amp; Efficiency Data Compiled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B3982-1085-DDB9-3DCF-AE563069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2512664"/>
            <a:ext cx="21754213" cy="114832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Collected &amp; Explored via Coinbas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Data Collected &amp; Explored via Coinbase</a:t>
            </a:r>
          </a:p>
        </p:txBody>
      </p:sp>
      <p:sp>
        <p:nvSpPr>
          <p:cNvPr id="167" name="Slide bullet text"/>
          <p:cNvSpPr txBox="1">
            <a:spLocks noGrp="1"/>
          </p:cNvSpPr>
          <p:nvPr>
            <p:ph type="body" idx="1"/>
          </p:nvPr>
        </p:nvSpPr>
        <p:spPr>
          <a:xfrm>
            <a:off x="2652004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68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5" y="4805916"/>
            <a:ext cx="8997376" cy="498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91" y="2254102"/>
            <a:ext cx="15611309" cy="1146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0 Mineable Cryptocurrencies"/>
          <p:cNvSpPr txBox="1">
            <a:spLocks noGrp="1"/>
          </p:cNvSpPr>
          <p:nvPr>
            <p:ph type="title"/>
          </p:nvPr>
        </p:nvSpPr>
        <p:spPr>
          <a:xfrm>
            <a:off x="1206500" y="581867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20 Mineable Cryptocurrencies</a:t>
            </a:r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xfrm>
            <a:off x="1917403" y="1616799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7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6" y="2136667"/>
            <a:ext cx="17097075" cy="1115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ance &amp; Volatility"/>
          <p:cNvSpPr txBox="1">
            <a:spLocks noGrp="1"/>
          </p:cNvSpPr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Performance &amp; Volatility</a:t>
            </a:r>
          </a:p>
        </p:txBody>
      </p:sp>
      <p:sp>
        <p:nvSpPr>
          <p:cNvPr id="184" name="Slide bullet text"/>
          <p:cNvSpPr txBox="1">
            <a:spLocks noGrp="1"/>
          </p:cNvSpPr>
          <p:nvPr>
            <p:ph type="body" idx="1"/>
          </p:nvPr>
        </p:nvSpPr>
        <p:spPr>
          <a:xfrm>
            <a:off x="1727829" y="1631017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5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2" y="1908757"/>
            <a:ext cx="17278569" cy="114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olatility Cont."/>
          <p:cNvSpPr txBox="1">
            <a:spLocks noGrp="1"/>
          </p:cNvSpPr>
          <p:nvPr>
            <p:ph type="title"/>
          </p:nvPr>
        </p:nvSpPr>
        <p:spPr>
          <a:xfrm>
            <a:off x="1012976" y="554221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Volatility Cont.</a:t>
            </a:r>
          </a:p>
        </p:txBody>
      </p:sp>
      <p:sp>
        <p:nvSpPr>
          <p:cNvPr id="188" name="\"/>
          <p:cNvSpPr txBox="1">
            <a:spLocks noGrp="1"/>
          </p:cNvSpPr>
          <p:nvPr>
            <p:ph type="body" idx="1"/>
          </p:nvPr>
        </p:nvSpPr>
        <p:spPr>
          <a:xfrm>
            <a:off x="2841578" y="1607320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</a:lstStyle>
          <a:p>
            <a:r>
              <a:t>\</a:t>
            </a:r>
          </a:p>
        </p:txBody>
      </p:sp>
      <p:pic>
        <p:nvPicPr>
          <p:cNvPr id="189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0" y="2520171"/>
            <a:ext cx="20594740" cy="5842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isk"/>
          <p:cNvSpPr txBox="1">
            <a:spLocks noGrp="1"/>
          </p:cNvSpPr>
          <p:nvPr>
            <p:ph type="title"/>
          </p:nvPr>
        </p:nvSpPr>
        <p:spPr>
          <a:xfrm>
            <a:off x="1206500" y="471282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Risk</a:t>
            </a:r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xfrm>
            <a:off x="1964797" y="15978417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3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64" y="2043975"/>
            <a:ext cx="16798469" cy="11231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450</Words>
  <Application>Microsoft Office PowerPoint</Application>
  <PresentationFormat>Custom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Helvetica</vt:lpstr>
      <vt:lpstr>Helvetica Neue</vt:lpstr>
      <vt:lpstr>Helvetica Neue Medium</vt:lpstr>
      <vt:lpstr>Times Roman</vt:lpstr>
      <vt:lpstr>21_BasicWhite</vt:lpstr>
      <vt:lpstr>Cryptocurrency for Energy Conscious Investors</vt:lpstr>
      <vt:lpstr>Eco-Conscious Crypto? </vt:lpstr>
      <vt:lpstr>Method</vt:lpstr>
      <vt:lpstr>Energy &amp; Efficiency Data Compiled </vt:lpstr>
      <vt:lpstr>Data Collected &amp; Explored via Coinbase</vt:lpstr>
      <vt:lpstr>20 Mineable Cryptocurrencies</vt:lpstr>
      <vt:lpstr>Performance &amp; Volatility</vt:lpstr>
      <vt:lpstr>Volatility Cont.</vt:lpstr>
      <vt:lpstr>Risk</vt:lpstr>
      <vt:lpstr>Risk Cont.</vt:lpstr>
      <vt:lpstr>Performance &amp; Volatility Comparison</vt:lpstr>
      <vt:lpstr>Daily Returns</vt:lpstr>
      <vt:lpstr>Portfolio Volume Comparison</vt:lpstr>
      <vt:lpstr>Monte Carlo Simulation</vt:lpstr>
      <vt:lpstr>Conclusions</vt:lpstr>
      <vt:lpstr>Recommendations &amp; 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for Energy Conscious Investors</dc:title>
  <cp:lastModifiedBy>Julia Harrison</cp:lastModifiedBy>
  <cp:revision>6</cp:revision>
  <dcterms:modified xsi:type="dcterms:W3CDTF">2022-05-24T11:46:05Z</dcterms:modified>
</cp:coreProperties>
</file>